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9" r:id="rId4"/>
    <p:sldId id="260" r:id="rId5"/>
    <p:sldId id="261" r:id="rId6"/>
    <p:sldId id="263" r:id="rId7"/>
    <p:sldId id="264" r:id="rId8"/>
    <p:sldId id="266" r:id="rId9"/>
    <p:sldId id="269" r:id="rId10"/>
    <p:sldId id="262" r:id="rId11"/>
    <p:sldId id="265" r:id="rId12"/>
    <p:sldId id="270" r:id="rId13"/>
    <p:sldId id="271" r:id="rId14"/>
    <p:sldId id="278" r:id="rId15"/>
    <p:sldId id="276" r:id="rId16"/>
    <p:sldId id="277" r:id="rId17"/>
    <p:sldId id="273" r:id="rId18"/>
    <p:sldId id="275" r:id="rId19"/>
    <p:sldId id="274" r:id="rId20"/>
    <p:sldId id="272" r:id="rId21"/>
    <p:sldId id="268"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122" d="100"/>
          <a:sy n="122" d="100"/>
        </p:scale>
        <p:origin x="23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497330-7FFE-4CE9-A3E4-194B5A261F3B}"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CFF3B-13A5-4866-95F3-A6D363E3C56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80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97330-7FFE-4CE9-A3E4-194B5A261F3B}"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CFF3B-13A5-4866-95F3-A6D363E3C564}" type="slidenum">
              <a:rPr lang="en-US" smtClean="0"/>
              <a:t>‹#›</a:t>
            </a:fld>
            <a:endParaRPr lang="en-US"/>
          </a:p>
        </p:txBody>
      </p:sp>
    </p:spTree>
    <p:extLst>
      <p:ext uri="{BB962C8B-B14F-4D97-AF65-F5344CB8AC3E}">
        <p14:creationId xmlns:p14="http://schemas.microsoft.com/office/powerpoint/2010/main" val="255031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97330-7FFE-4CE9-A3E4-194B5A261F3B}"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CFF3B-13A5-4866-95F3-A6D363E3C564}" type="slidenum">
              <a:rPr lang="en-US" smtClean="0"/>
              <a:t>‹#›</a:t>
            </a:fld>
            <a:endParaRPr lang="en-US"/>
          </a:p>
        </p:txBody>
      </p:sp>
    </p:spTree>
    <p:extLst>
      <p:ext uri="{BB962C8B-B14F-4D97-AF65-F5344CB8AC3E}">
        <p14:creationId xmlns:p14="http://schemas.microsoft.com/office/powerpoint/2010/main" val="389304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97330-7FFE-4CE9-A3E4-194B5A261F3B}"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CFF3B-13A5-4866-95F3-A6D363E3C564}" type="slidenum">
              <a:rPr lang="en-US" smtClean="0"/>
              <a:t>‹#›</a:t>
            </a:fld>
            <a:endParaRPr lang="en-US"/>
          </a:p>
        </p:txBody>
      </p:sp>
    </p:spTree>
    <p:extLst>
      <p:ext uri="{BB962C8B-B14F-4D97-AF65-F5344CB8AC3E}">
        <p14:creationId xmlns:p14="http://schemas.microsoft.com/office/powerpoint/2010/main" val="2887085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497330-7FFE-4CE9-A3E4-194B5A261F3B}"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CFF3B-13A5-4866-95F3-A6D363E3C56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735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497330-7FFE-4CE9-A3E4-194B5A261F3B}" type="datetimeFigureOut">
              <a:rPr lang="en-US" smtClean="0"/>
              <a:t>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CFF3B-13A5-4866-95F3-A6D363E3C564}" type="slidenum">
              <a:rPr lang="en-US" smtClean="0"/>
              <a:t>‹#›</a:t>
            </a:fld>
            <a:endParaRPr lang="en-US"/>
          </a:p>
        </p:txBody>
      </p:sp>
    </p:spTree>
    <p:extLst>
      <p:ext uri="{BB962C8B-B14F-4D97-AF65-F5344CB8AC3E}">
        <p14:creationId xmlns:p14="http://schemas.microsoft.com/office/powerpoint/2010/main" val="134634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497330-7FFE-4CE9-A3E4-194B5A261F3B}" type="datetimeFigureOut">
              <a:rPr lang="en-US" smtClean="0"/>
              <a:t>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5CFF3B-13A5-4866-95F3-A6D363E3C564}" type="slidenum">
              <a:rPr lang="en-US" smtClean="0"/>
              <a:t>‹#›</a:t>
            </a:fld>
            <a:endParaRPr lang="en-US"/>
          </a:p>
        </p:txBody>
      </p:sp>
    </p:spTree>
    <p:extLst>
      <p:ext uri="{BB962C8B-B14F-4D97-AF65-F5344CB8AC3E}">
        <p14:creationId xmlns:p14="http://schemas.microsoft.com/office/powerpoint/2010/main" val="769601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497330-7FFE-4CE9-A3E4-194B5A261F3B}" type="datetimeFigureOut">
              <a:rPr lang="en-US" smtClean="0"/>
              <a:t>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5CFF3B-13A5-4866-95F3-A6D363E3C564}" type="slidenum">
              <a:rPr lang="en-US" smtClean="0"/>
              <a:t>‹#›</a:t>
            </a:fld>
            <a:endParaRPr lang="en-US"/>
          </a:p>
        </p:txBody>
      </p:sp>
    </p:spTree>
    <p:extLst>
      <p:ext uri="{BB962C8B-B14F-4D97-AF65-F5344CB8AC3E}">
        <p14:creationId xmlns:p14="http://schemas.microsoft.com/office/powerpoint/2010/main" val="267786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8497330-7FFE-4CE9-A3E4-194B5A261F3B}" type="datetimeFigureOut">
              <a:rPr lang="en-US" smtClean="0"/>
              <a:t>1/4/23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05CFF3B-13A5-4866-95F3-A6D363E3C564}" type="slidenum">
              <a:rPr lang="en-US" smtClean="0"/>
              <a:t>‹#›</a:t>
            </a:fld>
            <a:endParaRPr lang="en-US"/>
          </a:p>
        </p:txBody>
      </p:sp>
    </p:spTree>
    <p:extLst>
      <p:ext uri="{BB962C8B-B14F-4D97-AF65-F5344CB8AC3E}">
        <p14:creationId xmlns:p14="http://schemas.microsoft.com/office/powerpoint/2010/main" val="328338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8497330-7FFE-4CE9-A3E4-194B5A261F3B}" type="datetimeFigureOut">
              <a:rPr lang="en-US" smtClean="0"/>
              <a:t>1/4/23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05CFF3B-13A5-4866-95F3-A6D363E3C564}" type="slidenum">
              <a:rPr lang="en-US" smtClean="0"/>
              <a:t>‹#›</a:t>
            </a:fld>
            <a:endParaRPr lang="en-US"/>
          </a:p>
        </p:txBody>
      </p:sp>
    </p:spTree>
    <p:extLst>
      <p:ext uri="{BB962C8B-B14F-4D97-AF65-F5344CB8AC3E}">
        <p14:creationId xmlns:p14="http://schemas.microsoft.com/office/powerpoint/2010/main" val="3258826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8497330-7FFE-4CE9-A3E4-194B5A261F3B}" type="datetimeFigureOut">
              <a:rPr lang="en-US" smtClean="0"/>
              <a:t>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CFF3B-13A5-4866-95F3-A6D363E3C564}" type="slidenum">
              <a:rPr lang="en-US" smtClean="0"/>
              <a:t>‹#›</a:t>
            </a:fld>
            <a:endParaRPr lang="en-US"/>
          </a:p>
        </p:txBody>
      </p:sp>
    </p:spTree>
    <p:extLst>
      <p:ext uri="{BB962C8B-B14F-4D97-AF65-F5344CB8AC3E}">
        <p14:creationId xmlns:p14="http://schemas.microsoft.com/office/powerpoint/2010/main" val="4030808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8497330-7FFE-4CE9-A3E4-194B5A261F3B}" type="datetimeFigureOut">
              <a:rPr lang="en-US" smtClean="0"/>
              <a:t>1/4/23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05CFF3B-13A5-4866-95F3-A6D363E3C56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17926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789700"/>
            <a:ext cx="10058400" cy="945671"/>
          </a:xfrm>
        </p:spPr>
        <p:txBody>
          <a:bodyPr>
            <a:normAutofit/>
          </a:bodyPr>
          <a:lstStyle/>
          <a:p>
            <a:r>
              <a:rPr lang="en-US" sz="4800" b="1" i="1" dirty="0">
                <a:solidFill>
                  <a:schemeClr val="accent1"/>
                </a:solidFill>
                <a:latin typeface="Candara" panose="020E0502030303020204" pitchFamily="34" charset="0"/>
              </a:rPr>
              <a:t>“Hotel Booking Website”</a:t>
            </a:r>
          </a:p>
        </p:txBody>
      </p:sp>
      <p:sp>
        <p:nvSpPr>
          <p:cNvPr id="3" name="Subtitle 2"/>
          <p:cNvSpPr>
            <a:spLocks noGrp="1"/>
          </p:cNvSpPr>
          <p:nvPr>
            <p:ph type="subTitle" idx="1"/>
          </p:nvPr>
        </p:nvSpPr>
        <p:spPr>
          <a:xfrm>
            <a:off x="1100051" y="2410685"/>
            <a:ext cx="3550326" cy="1870370"/>
          </a:xfrm>
        </p:spPr>
        <p:txBody>
          <a:bodyPr>
            <a:normAutofit fontScale="25000" lnSpcReduction="20000"/>
          </a:bodyPr>
          <a:lstStyle/>
          <a:p>
            <a:r>
              <a:rPr lang="en-US" sz="8000" b="1" spc="0" dirty="0">
                <a:solidFill>
                  <a:schemeClr val="tx1"/>
                </a:solidFill>
                <a:latin typeface="Roboto" panose="02000000000000000000" pitchFamily="2" charset="0"/>
                <a:ea typeface="Roboto" panose="02000000000000000000" pitchFamily="2" charset="0"/>
                <a:cs typeface="Tahoma" panose="020B0604030504040204" pitchFamily="34" charset="0"/>
              </a:rPr>
              <a:t>Presente</a:t>
            </a:r>
            <a:r>
              <a:rPr lang="en-US" sz="8000" b="1" dirty="0">
                <a:solidFill>
                  <a:schemeClr val="tx1"/>
                </a:solidFill>
                <a:latin typeface="Roboto" panose="02000000000000000000" pitchFamily="2" charset="0"/>
                <a:ea typeface="Roboto" panose="02000000000000000000" pitchFamily="2" charset="0"/>
                <a:cs typeface="Tahoma" panose="020B0604030504040204" pitchFamily="34" charset="0"/>
              </a:rPr>
              <a:t>d </a:t>
            </a:r>
            <a:r>
              <a:rPr lang="en-US" sz="8000" b="1" spc="0" dirty="0">
                <a:solidFill>
                  <a:schemeClr val="tx1"/>
                </a:solidFill>
                <a:latin typeface="Roboto" panose="02000000000000000000" pitchFamily="2" charset="0"/>
                <a:ea typeface="Roboto" panose="02000000000000000000" pitchFamily="2" charset="0"/>
                <a:cs typeface="Tahoma" panose="020B0604030504040204" pitchFamily="34" charset="0"/>
              </a:rPr>
              <a:t>by:</a:t>
            </a:r>
          </a:p>
          <a:p>
            <a:r>
              <a:rPr lang="en-US" sz="8000" b="1" spc="0" dirty="0">
                <a:solidFill>
                  <a:schemeClr val="tx1"/>
                </a:solidFill>
                <a:latin typeface="Roboto" panose="02000000000000000000" pitchFamily="2" charset="0"/>
                <a:ea typeface="Roboto" panose="02000000000000000000" pitchFamily="2" charset="0"/>
                <a:cs typeface="Tahoma" panose="020B0604030504040204" pitchFamily="34" charset="0"/>
              </a:rPr>
              <a:t>Name: MD. </a:t>
            </a:r>
            <a:r>
              <a:rPr lang="en-US" sz="8000" b="1" spc="0" dirty="0" err="1">
                <a:solidFill>
                  <a:schemeClr val="tx1"/>
                </a:solidFill>
                <a:latin typeface="Roboto" panose="02000000000000000000" pitchFamily="2" charset="0"/>
                <a:ea typeface="Roboto" panose="02000000000000000000" pitchFamily="2" charset="0"/>
                <a:cs typeface="Tahoma" panose="020B0604030504040204" pitchFamily="34" charset="0"/>
              </a:rPr>
              <a:t>Nayim</a:t>
            </a:r>
            <a:r>
              <a:rPr lang="en-US" sz="8000" b="1" spc="0" dirty="0">
                <a:solidFill>
                  <a:schemeClr val="tx1"/>
                </a:solidFill>
                <a:latin typeface="Roboto" panose="02000000000000000000" pitchFamily="2" charset="0"/>
                <a:ea typeface="Roboto" panose="02000000000000000000" pitchFamily="2" charset="0"/>
                <a:cs typeface="Tahoma" panose="020B0604030504040204" pitchFamily="34" charset="0"/>
              </a:rPr>
              <a:t> ISLAM</a:t>
            </a:r>
          </a:p>
          <a:p>
            <a:r>
              <a:rPr lang="en-US" sz="8000" b="1" spc="0" dirty="0">
                <a:solidFill>
                  <a:schemeClr val="tx1"/>
                </a:solidFill>
                <a:latin typeface="Roboto" panose="02000000000000000000" pitchFamily="2" charset="0"/>
                <a:ea typeface="Roboto" panose="02000000000000000000" pitchFamily="2" charset="0"/>
                <a:cs typeface="Tahoma" panose="020B0604030504040204" pitchFamily="34" charset="0"/>
              </a:rPr>
              <a:t>ID: 193313007</a:t>
            </a:r>
          </a:p>
          <a:p>
            <a:r>
              <a:rPr lang="en-US" sz="8000" b="1" spc="0" dirty="0">
                <a:solidFill>
                  <a:schemeClr val="tx1"/>
                </a:solidFill>
                <a:latin typeface="Roboto" panose="02000000000000000000" pitchFamily="2" charset="0"/>
                <a:ea typeface="Roboto" panose="02000000000000000000" pitchFamily="2" charset="0"/>
                <a:cs typeface="Tahoma" panose="020B0604030504040204" pitchFamily="34" charset="0"/>
              </a:rPr>
              <a:t>Semester: 9</a:t>
            </a:r>
            <a:r>
              <a:rPr lang="en-US" sz="8000" cap="none" spc="0" baseline="30000" dirty="0">
                <a:solidFill>
                  <a:schemeClr val="tx1"/>
                </a:solidFill>
                <a:latin typeface="Roboto" panose="02000000000000000000" pitchFamily="2" charset="0"/>
                <a:ea typeface="Roboto" panose="02000000000000000000" pitchFamily="2" charset="0"/>
                <a:cs typeface="Times New Roman" pitchFamily="18" charset="0"/>
              </a:rPr>
              <a:t>th</a:t>
            </a:r>
            <a:endParaRPr lang="en-US" sz="8000" b="1" spc="0" dirty="0">
              <a:solidFill>
                <a:schemeClr val="tx1"/>
              </a:solidFill>
              <a:latin typeface="Roboto" panose="02000000000000000000" pitchFamily="2" charset="0"/>
              <a:ea typeface="Roboto" panose="02000000000000000000" pitchFamily="2" charset="0"/>
              <a:cs typeface="Tahoma" panose="020B0604030504040204" pitchFamily="34" charset="0"/>
            </a:endParaRPr>
          </a:p>
          <a:p>
            <a:r>
              <a:rPr lang="en-US" sz="8000" b="1" spc="0" dirty="0">
                <a:solidFill>
                  <a:schemeClr val="tx1"/>
                </a:solidFill>
                <a:latin typeface="Roboto" panose="02000000000000000000" pitchFamily="2" charset="0"/>
                <a:ea typeface="Roboto" panose="02000000000000000000" pitchFamily="2" charset="0"/>
                <a:cs typeface="Tahoma" panose="020B0604030504040204" pitchFamily="34" charset="0"/>
              </a:rPr>
              <a:t>batch: 6</a:t>
            </a:r>
            <a:r>
              <a:rPr lang="en-US" sz="8000" cap="none" spc="0" baseline="30000" dirty="0">
                <a:solidFill>
                  <a:schemeClr val="tx1"/>
                </a:solidFill>
                <a:latin typeface="Roboto" panose="02000000000000000000" pitchFamily="2" charset="0"/>
                <a:ea typeface="Roboto" panose="02000000000000000000" pitchFamily="2" charset="0"/>
                <a:cs typeface="Times New Roman" pitchFamily="18" charset="0"/>
              </a:rPr>
              <a:t>th</a:t>
            </a:r>
            <a:endParaRPr lang="en-US" sz="8000" b="1" spc="0" dirty="0">
              <a:solidFill>
                <a:schemeClr val="tx1"/>
              </a:solidFill>
              <a:latin typeface="Roboto" panose="02000000000000000000" pitchFamily="2" charset="0"/>
              <a:ea typeface="Roboto" panose="02000000000000000000" pitchFamily="2" charset="0"/>
              <a:cs typeface="Tahoma" panose="020B0604030504040204" pitchFamily="34" charset="0"/>
            </a:endParaRPr>
          </a:p>
          <a:p>
            <a:endParaRPr lang="en-US" sz="7200" b="1" spc="0" dirty="0">
              <a:solidFill>
                <a:schemeClr val="tx1"/>
              </a:solidFill>
              <a:latin typeface="+mn-lt"/>
              <a:ea typeface="Tahoma" panose="020B0604030504040204" pitchFamily="34" charset="0"/>
              <a:cs typeface="Tahoma" panose="020B0604030504040204" pitchFamily="34" charset="0"/>
            </a:endParaRPr>
          </a:p>
          <a:p>
            <a:endParaRPr lang="en-US" dirty="0"/>
          </a:p>
        </p:txBody>
      </p:sp>
      <p:sp>
        <p:nvSpPr>
          <p:cNvPr id="4" name="Subtitle 2"/>
          <p:cNvSpPr txBox="1">
            <a:spLocks/>
          </p:cNvSpPr>
          <p:nvPr/>
        </p:nvSpPr>
        <p:spPr>
          <a:xfrm>
            <a:off x="5573882" y="2410685"/>
            <a:ext cx="5187538" cy="1870370"/>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spc="0" dirty="0">
                <a:solidFill>
                  <a:schemeClr val="tx1"/>
                </a:solidFill>
                <a:latin typeface="Roboto" panose="02000000000000000000" pitchFamily="2" charset="0"/>
                <a:ea typeface="Roboto" panose="02000000000000000000" pitchFamily="2" charset="0"/>
                <a:cs typeface="Tahoma" panose="020B0604030504040204" pitchFamily="34" charset="0"/>
              </a:rPr>
              <a:t>Project Supervisor:</a:t>
            </a:r>
          </a:p>
          <a:p>
            <a:r>
              <a:rPr lang="en-US" sz="2800" b="1" spc="0" dirty="0" err="1">
                <a:solidFill>
                  <a:schemeClr val="tx1"/>
                </a:solidFill>
                <a:latin typeface="Roboto" panose="02000000000000000000" pitchFamily="2" charset="0"/>
                <a:ea typeface="Roboto" panose="02000000000000000000" pitchFamily="2" charset="0"/>
                <a:cs typeface="Tahoma" panose="020B0604030504040204" pitchFamily="34" charset="0"/>
              </a:rPr>
              <a:t>md.</a:t>
            </a:r>
            <a:r>
              <a:rPr lang="en-US" sz="2800" b="1" spc="0" dirty="0">
                <a:solidFill>
                  <a:schemeClr val="tx1"/>
                </a:solidFill>
                <a:latin typeface="Roboto" panose="02000000000000000000" pitchFamily="2" charset="0"/>
                <a:ea typeface="Roboto" panose="02000000000000000000" pitchFamily="2" charset="0"/>
                <a:cs typeface="Tahoma" panose="020B0604030504040204" pitchFamily="34" charset="0"/>
              </a:rPr>
              <a:t> </a:t>
            </a:r>
            <a:r>
              <a:rPr lang="en-US" sz="2800" b="1" spc="0" dirty="0" err="1">
                <a:solidFill>
                  <a:schemeClr val="tx1"/>
                </a:solidFill>
                <a:latin typeface="Roboto" panose="02000000000000000000" pitchFamily="2" charset="0"/>
                <a:ea typeface="Roboto" panose="02000000000000000000" pitchFamily="2" charset="0"/>
                <a:cs typeface="Tahoma" panose="020B0604030504040204" pitchFamily="34" charset="0"/>
              </a:rPr>
              <a:t>Toufikul</a:t>
            </a:r>
            <a:r>
              <a:rPr lang="en-US" sz="2800" b="1" spc="0" dirty="0">
                <a:solidFill>
                  <a:schemeClr val="tx1"/>
                </a:solidFill>
                <a:latin typeface="Roboto" panose="02000000000000000000" pitchFamily="2" charset="0"/>
                <a:ea typeface="Roboto" panose="02000000000000000000" pitchFamily="2" charset="0"/>
                <a:cs typeface="Tahoma" panose="020B0604030504040204" pitchFamily="34" charset="0"/>
              </a:rPr>
              <a:t> </a:t>
            </a:r>
            <a:r>
              <a:rPr lang="en-US" sz="2800" b="1" spc="0" dirty="0" err="1">
                <a:solidFill>
                  <a:schemeClr val="tx1"/>
                </a:solidFill>
                <a:latin typeface="Roboto" panose="02000000000000000000" pitchFamily="2" charset="0"/>
                <a:ea typeface="Roboto" panose="02000000000000000000" pitchFamily="2" charset="0"/>
                <a:cs typeface="Tahoma" panose="020B0604030504040204" pitchFamily="34" charset="0"/>
              </a:rPr>
              <a:t>islam</a:t>
            </a:r>
            <a:endParaRPr lang="en-US" sz="2800" b="1" spc="0" dirty="0">
              <a:solidFill>
                <a:schemeClr val="tx1"/>
              </a:solidFill>
              <a:latin typeface="Roboto" panose="02000000000000000000" pitchFamily="2" charset="0"/>
              <a:ea typeface="Roboto" panose="02000000000000000000" pitchFamily="2" charset="0"/>
              <a:cs typeface="Tahoma" panose="020B0604030504040204" pitchFamily="34" charset="0"/>
            </a:endParaRPr>
          </a:p>
          <a:p>
            <a:r>
              <a:rPr lang="en-US" b="1" spc="0" dirty="0">
                <a:solidFill>
                  <a:schemeClr val="tx1"/>
                </a:solidFill>
                <a:latin typeface="Roboto" panose="02000000000000000000" pitchFamily="2" charset="0"/>
                <a:ea typeface="Roboto" panose="02000000000000000000" pitchFamily="2" charset="0"/>
                <a:cs typeface="Tahoma" panose="020B0604030504040204" pitchFamily="34" charset="0"/>
              </a:rPr>
              <a:t>Lecturer</a:t>
            </a:r>
          </a:p>
          <a:p>
            <a:r>
              <a:rPr lang="en-US" sz="2800" b="1" spc="0" dirty="0">
                <a:solidFill>
                  <a:schemeClr val="tx1"/>
                </a:solidFill>
                <a:latin typeface="Roboto" panose="02000000000000000000" pitchFamily="2" charset="0"/>
                <a:ea typeface="Roboto" panose="02000000000000000000" pitchFamily="2" charset="0"/>
                <a:cs typeface="Tahoma" panose="020B0604030504040204" pitchFamily="34" charset="0"/>
              </a:rPr>
              <a:t>Department of CSE</a:t>
            </a:r>
          </a:p>
          <a:p>
            <a:r>
              <a:rPr lang="en-US" sz="2800" b="1" spc="0" dirty="0">
                <a:solidFill>
                  <a:schemeClr val="tx1"/>
                </a:solidFill>
                <a:latin typeface="Roboto" panose="02000000000000000000" pitchFamily="2" charset="0"/>
                <a:ea typeface="Roboto" panose="02000000000000000000" pitchFamily="2" charset="0"/>
                <a:cs typeface="Tahoma" panose="020B0604030504040204" pitchFamily="34" charset="0"/>
              </a:rPr>
              <a:t>Varendra University</a:t>
            </a:r>
          </a:p>
          <a:p>
            <a:endParaRPr lang="en-US" dirty="0"/>
          </a:p>
        </p:txBody>
      </p:sp>
    </p:spTree>
    <p:extLst>
      <p:ext uri="{BB962C8B-B14F-4D97-AF65-F5344CB8AC3E}">
        <p14:creationId xmlns:p14="http://schemas.microsoft.com/office/powerpoint/2010/main" val="3481203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1"/>
                </a:solidFill>
                <a:latin typeface="Candara" panose="020E0502030303020204" pitchFamily="34" charset="0"/>
              </a:rPr>
              <a:t>Flow-chart</a:t>
            </a:r>
          </a:p>
        </p:txBody>
      </p:sp>
      <p:sp>
        <p:nvSpPr>
          <p:cNvPr id="8" name="Content Placeholder 7"/>
          <p:cNvSpPr>
            <a:spLocks noGrp="1"/>
          </p:cNvSpPr>
          <p:nvPr>
            <p:ph idx="1"/>
          </p:nvPr>
        </p:nvSpPr>
        <p:spPr/>
        <p:txBody>
          <a:bodyPr>
            <a:normAutofit/>
          </a:bodyPr>
          <a:lstStyle/>
          <a:p>
            <a:pPr>
              <a:buFont typeface="Wingdings" panose="05000000000000000000" pitchFamily="2" charset="2"/>
              <a:buChar char="q"/>
            </a:pPr>
            <a:r>
              <a:rPr lang="en-US" sz="2800" b="1" dirty="0">
                <a:solidFill>
                  <a:schemeClr val="tx1"/>
                </a:solidFill>
              </a:rPr>
              <a:t> Admin:</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3134" y="2013692"/>
            <a:ext cx="8506691" cy="4272901"/>
          </a:xfrm>
          <a:prstGeom prst="rect">
            <a:avLst/>
          </a:prstGeom>
        </p:spPr>
      </p:pic>
    </p:spTree>
    <p:extLst>
      <p:ext uri="{BB962C8B-B14F-4D97-AF65-F5344CB8AC3E}">
        <p14:creationId xmlns:p14="http://schemas.microsoft.com/office/powerpoint/2010/main" val="4085549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1"/>
                </a:solidFill>
                <a:latin typeface="Candara" panose="020E0502030303020204" pitchFamily="34" charset="0"/>
              </a:rPr>
              <a:t>Flow-chart</a:t>
            </a:r>
            <a:endParaRPr lang="en-US" dirty="0">
              <a:solidFill>
                <a:schemeClr val="accent1"/>
              </a:solidFill>
            </a:endParaRP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 </a:t>
            </a:r>
            <a:r>
              <a:rPr lang="en-US" sz="2800" b="1" dirty="0">
                <a:solidFill>
                  <a:schemeClr val="tx1"/>
                </a:solidFill>
              </a:rPr>
              <a:t>Users: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0818" y="1981201"/>
            <a:ext cx="4495109" cy="4231046"/>
          </a:xfrm>
          <a:prstGeom prst="rect">
            <a:avLst/>
          </a:prstGeom>
        </p:spPr>
      </p:pic>
    </p:spTree>
    <p:extLst>
      <p:ext uri="{BB962C8B-B14F-4D97-AF65-F5344CB8AC3E}">
        <p14:creationId xmlns:p14="http://schemas.microsoft.com/office/powerpoint/2010/main" val="2657243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04888"/>
          </a:xfrm>
        </p:spPr>
        <p:txBody>
          <a:bodyPr/>
          <a:lstStyle/>
          <a:p>
            <a:r>
              <a:rPr lang="en-US" b="1" i="1" dirty="0">
                <a:solidFill>
                  <a:schemeClr val="accent1"/>
                </a:solidFill>
                <a:latin typeface="Candara" panose="020E0502030303020204" pitchFamily="34" charset="0"/>
              </a:rPr>
              <a:t>Home Page</a:t>
            </a:r>
          </a:p>
        </p:txBody>
      </p:sp>
      <p:pic>
        <p:nvPicPr>
          <p:cNvPr id="11" name="Content Placeholder 10">
            <a:extLst>
              <a:ext uri="{FF2B5EF4-FFF2-40B4-BE49-F238E27FC236}">
                <a16:creationId xmlns:a16="http://schemas.microsoft.com/office/drawing/2014/main" id="{388B9E33-AEF6-C93A-E401-9E7E1D919E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014" y="1460937"/>
            <a:ext cx="8607972" cy="4849483"/>
          </a:xfrm>
        </p:spPr>
      </p:pic>
    </p:spTree>
    <p:extLst>
      <p:ext uri="{BB962C8B-B14F-4D97-AF65-F5344CB8AC3E}">
        <p14:creationId xmlns:p14="http://schemas.microsoft.com/office/powerpoint/2010/main" val="885801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0306"/>
          </a:xfrm>
        </p:spPr>
        <p:txBody>
          <a:bodyPr/>
          <a:lstStyle/>
          <a:p>
            <a:r>
              <a:rPr lang="en-US" b="1" i="1" dirty="0">
                <a:solidFill>
                  <a:schemeClr val="accent1"/>
                </a:solidFill>
                <a:latin typeface="Candara" panose="020E0502030303020204" pitchFamily="34" charset="0"/>
              </a:rPr>
              <a:t>Room Page</a:t>
            </a:r>
          </a:p>
        </p:txBody>
      </p:sp>
      <p:pic>
        <p:nvPicPr>
          <p:cNvPr id="15" name="Picture 14">
            <a:extLst>
              <a:ext uri="{FF2B5EF4-FFF2-40B4-BE49-F238E27FC236}">
                <a16:creationId xmlns:a16="http://schemas.microsoft.com/office/drawing/2014/main" id="{0B93761B-1033-6757-D20D-9EDC3A575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014" y="1452064"/>
            <a:ext cx="8607972" cy="4857750"/>
          </a:xfrm>
          <a:prstGeom prst="rect">
            <a:avLst/>
          </a:prstGeom>
        </p:spPr>
      </p:pic>
    </p:spTree>
    <p:extLst>
      <p:ext uri="{BB962C8B-B14F-4D97-AF65-F5344CB8AC3E}">
        <p14:creationId xmlns:p14="http://schemas.microsoft.com/office/powerpoint/2010/main" val="372607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10240-7A71-99CB-F84C-EC6C7080C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014" y="1460937"/>
            <a:ext cx="8607972" cy="4857750"/>
          </a:xfrm>
          <a:prstGeom prst="rect">
            <a:avLst/>
          </a:prstGeom>
        </p:spPr>
      </p:pic>
      <p:sp>
        <p:nvSpPr>
          <p:cNvPr id="2" name="Title 1"/>
          <p:cNvSpPr>
            <a:spLocks noGrp="1"/>
          </p:cNvSpPr>
          <p:nvPr>
            <p:ph type="title"/>
          </p:nvPr>
        </p:nvSpPr>
        <p:spPr>
          <a:xfrm>
            <a:off x="1097280" y="286604"/>
            <a:ext cx="10058400" cy="904888"/>
          </a:xfrm>
        </p:spPr>
        <p:txBody>
          <a:bodyPr/>
          <a:lstStyle/>
          <a:p>
            <a:r>
              <a:rPr lang="en-US" b="1" i="1" dirty="0">
                <a:solidFill>
                  <a:schemeClr val="accent1"/>
                </a:solidFill>
                <a:latin typeface="Candara" panose="020E0502030303020204" pitchFamily="34" charset="0"/>
              </a:rPr>
              <a:t>Testimonials &amp; Facilities Page</a:t>
            </a:r>
          </a:p>
        </p:txBody>
      </p:sp>
    </p:spTree>
    <p:extLst>
      <p:ext uri="{BB962C8B-B14F-4D97-AF65-F5344CB8AC3E}">
        <p14:creationId xmlns:p14="http://schemas.microsoft.com/office/powerpoint/2010/main" val="2108968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0306"/>
          </a:xfrm>
        </p:spPr>
        <p:txBody>
          <a:bodyPr/>
          <a:lstStyle/>
          <a:p>
            <a:r>
              <a:rPr lang="en-US" b="1" i="1" dirty="0">
                <a:solidFill>
                  <a:schemeClr val="accent1"/>
                </a:solidFill>
                <a:latin typeface="Candara" panose="020E0502030303020204" pitchFamily="34" charset="0"/>
              </a:rPr>
              <a:t>Facilities Page</a:t>
            </a:r>
          </a:p>
        </p:txBody>
      </p:sp>
      <p:pic>
        <p:nvPicPr>
          <p:cNvPr id="4" name="Picture 3">
            <a:extLst>
              <a:ext uri="{FF2B5EF4-FFF2-40B4-BE49-F238E27FC236}">
                <a16:creationId xmlns:a16="http://schemas.microsoft.com/office/drawing/2014/main" id="{16ED5D7D-8888-70A8-E057-E7463375F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013" y="1452064"/>
            <a:ext cx="8607971" cy="4857750"/>
          </a:xfrm>
          <a:prstGeom prst="rect">
            <a:avLst/>
          </a:prstGeom>
        </p:spPr>
      </p:pic>
    </p:spTree>
    <p:extLst>
      <p:ext uri="{BB962C8B-B14F-4D97-AF65-F5344CB8AC3E}">
        <p14:creationId xmlns:p14="http://schemas.microsoft.com/office/powerpoint/2010/main" val="134439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960306"/>
          </a:xfrm>
        </p:spPr>
        <p:txBody>
          <a:bodyPr/>
          <a:lstStyle/>
          <a:p>
            <a:r>
              <a:rPr lang="en-US" b="1" i="1" dirty="0">
                <a:solidFill>
                  <a:schemeClr val="accent1"/>
                </a:solidFill>
                <a:latin typeface="Candara" panose="020E0502030303020204" pitchFamily="34" charset="0"/>
              </a:rPr>
              <a:t>Management Team Page</a:t>
            </a:r>
          </a:p>
        </p:txBody>
      </p:sp>
      <p:pic>
        <p:nvPicPr>
          <p:cNvPr id="5" name="Picture 4">
            <a:extLst>
              <a:ext uri="{FF2B5EF4-FFF2-40B4-BE49-F238E27FC236}">
                <a16:creationId xmlns:a16="http://schemas.microsoft.com/office/drawing/2014/main" id="{06C993D0-E42A-B2C2-8924-C0DF47282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012" y="1452064"/>
            <a:ext cx="8607971" cy="4857750"/>
          </a:xfrm>
          <a:prstGeom prst="rect">
            <a:avLst/>
          </a:prstGeom>
        </p:spPr>
      </p:pic>
    </p:spTree>
    <p:extLst>
      <p:ext uri="{BB962C8B-B14F-4D97-AF65-F5344CB8AC3E}">
        <p14:creationId xmlns:p14="http://schemas.microsoft.com/office/powerpoint/2010/main" val="665959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14313"/>
            <a:ext cx="10058400" cy="1057288"/>
          </a:xfrm>
        </p:spPr>
        <p:txBody>
          <a:bodyPr/>
          <a:lstStyle/>
          <a:p>
            <a:r>
              <a:rPr lang="en-US" b="1" i="1" dirty="0">
                <a:solidFill>
                  <a:schemeClr val="accent1"/>
                </a:solidFill>
                <a:latin typeface="Candara" panose="020E0502030303020204" pitchFamily="34" charset="0"/>
              </a:rPr>
              <a:t>Login and Registration Form</a:t>
            </a:r>
          </a:p>
        </p:txBody>
      </p:sp>
      <p:pic>
        <p:nvPicPr>
          <p:cNvPr id="19" name="Picture 18">
            <a:extLst>
              <a:ext uri="{FF2B5EF4-FFF2-40B4-BE49-F238E27FC236}">
                <a16:creationId xmlns:a16="http://schemas.microsoft.com/office/drawing/2014/main" id="{8E386DDE-08FD-01E7-710C-0226C6708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013" y="1455681"/>
            <a:ext cx="8607971" cy="4857750"/>
          </a:xfrm>
          <a:prstGeom prst="rect">
            <a:avLst/>
          </a:prstGeom>
        </p:spPr>
      </p:pic>
    </p:spTree>
    <p:extLst>
      <p:ext uri="{BB962C8B-B14F-4D97-AF65-F5344CB8AC3E}">
        <p14:creationId xmlns:p14="http://schemas.microsoft.com/office/powerpoint/2010/main" val="3386550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14313"/>
            <a:ext cx="10058400" cy="1057288"/>
          </a:xfrm>
        </p:spPr>
        <p:txBody>
          <a:bodyPr/>
          <a:lstStyle/>
          <a:p>
            <a:r>
              <a:rPr lang="en-US" b="1" i="1" dirty="0">
                <a:solidFill>
                  <a:schemeClr val="accent1"/>
                </a:solidFill>
                <a:latin typeface="Candara" panose="020E0502030303020204" pitchFamily="34" charset="0"/>
              </a:rPr>
              <a:t>Login and Registration Form</a:t>
            </a:r>
          </a:p>
        </p:txBody>
      </p:sp>
      <p:pic>
        <p:nvPicPr>
          <p:cNvPr id="4" name="Picture 3">
            <a:extLst>
              <a:ext uri="{FF2B5EF4-FFF2-40B4-BE49-F238E27FC236}">
                <a16:creationId xmlns:a16="http://schemas.microsoft.com/office/drawing/2014/main" id="{253114A9-3AEC-1612-FD6F-03B1F3199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782" y="1445171"/>
            <a:ext cx="8592201" cy="4857750"/>
          </a:xfrm>
          <a:prstGeom prst="rect">
            <a:avLst/>
          </a:prstGeom>
        </p:spPr>
      </p:pic>
    </p:spTree>
    <p:extLst>
      <p:ext uri="{BB962C8B-B14F-4D97-AF65-F5344CB8AC3E}">
        <p14:creationId xmlns:p14="http://schemas.microsoft.com/office/powerpoint/2010/main" val="4260975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91033"/>
          </a:xfrm>
        </p:spPr>
        <p:txBody>
          <a:bodyPr/>
          <a:lstStyle/>
          <a:p>
            <a:r>
              <a:rPr lang="en-US" b="1" i="1" dirty="0">
                <a:solidFill>
                  <a:schemeClr val="accent1"/>
                </a:solidFill>
                <a:latin typeface="Candara" panose="020E0502030303020204" pitchFamily="34" charset="0"/>
              </a:rPr>
              <a:t>About Page</a:t>
            </a:r>
          </a:p>
        </p:txBody>
      </p:sp>
      <p:pic>
        <p:nvPicPr>
          <p:cNvPr id="9" name="Picture 8">
            <a:extLst>
              <a:ext uri="{FF2B5EF4-FFF2-40B4-BE49-F238E27FC236}">
                <a16:creationId xmlns:a16="http://schemas.microsoft.com/office/drawing/2014/main" id="{CE07D427-8C64-2FE1-706C-42D909197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013" y="1452670"/>
            <a:ext cx="8607972" cy="4857750"/>
          </a:xfrm>
          <a:prstGeom prst="rect">
            <a:avLst/>
          </a:prstGeom>
        </p:spPr>
      </p:pic>
    </p:spTree>
    <p:extLst>
      <p:ext uri="{BB962C8B-B14F-4D97-AF65-F5344CB8AC3E}">
        <p14:creationId xmlns:p14="http://schemas.microsoft.com/office/powerpoint/2010/main" val="210218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chemeClr val="accent1"/>
                </a:solidFill>
                <a:latin typeface="Candara" panose="020E0502030303020204" pitchFamily="34" charset="0"/>
              </a:rPr>
              <a:t>Introduction</a:t>
            </a:r>
          </a:p>
        </p:txBody>
      </p:sp>
      <p:sp>
        <p:nvSpPr>
          <p:cNvPr id="3" name="Content Placeholder 2"/>
          <p:cNvSpPr>
            <a:spLocks noGrp="1"/>
          </p:cNvSpPr>
          <p:nvPr>
            <p:ph idx="1"/>
          </p:nvPr>
        </p:nvSpPr>
        <p:spPr>
          <a:xfrm>
            <a:off x="1097280" y="2186158"/>
            <a:ext cx="10058400" cy="4214641"/>
          </a:xfrm>
        </p:spPr>
        <p:txBody>
          <a:bodyPr>
            <a:noAutofit/>
          </a:bodyPr>
          <a:lstStyle/>
          <a:p>
            <a:pPr marL="0" indent="0" algn="just">
              <a:buNone/>
            </a:pPr>
            <a:r>
              <a:rPr lang="en-US" sz="2600" dirty="0">
                <a:solidFill>
                  <a:schemeClr val="tx1"/>
                </a:solidFill>
                <a:latin typeface="Times New Roman" panose="02020603050405020304" pitchFamily="18" charset="0"/>
                <a:cs typeface="Times New Roman" panose="02020603050405020304" pitchFamily="18" charset="0"/>
              </a:rPr>
              <a:t>The “</a:t>
            </a:r>
            <a:r>
              <a:rPr lang="en-US" sz="2600" b="1" dirty="0">
                <a:solidFill>
                  <a:schemeClr val="tx1"/>
                </a:solidFill>
                <a:latin typeface="Times New Roman" panose="02020603050405020304" pitchFamily="18" charset="0"/>
                <a:cs typeface="Times New Roman" panose="02020603050405020304" pitchFamily="18" charset="0"/>
              </a:rPr>
              <a:t>HOTEL BOOKING WEBSITE” </a:t>
            </a:r>
            <a:r>
              <a:rPr lang="en-US" sz="2600" dirty="0">
                <a:solidFill>
                  <a:schemeClr val="tx1"/>
                </a:solidFill>
                <a:latin typeface="Times New Roman" panose="02020603050405020304" pitchFamily="18" charset="0"/>
                <a:cs typeface="Times New Roman" panose="02020603050405020304" pitchFamily="18" charset="0"/>
              </a:rPr>
              <a:t>is a web based application that allows to handle all hotel activities in online.</a:t>
            </a:r>
          </a:p>
          <a:p>
            <a:pPr marL="0" indent="0" algn="just">
              <a:buNone/>
            </a:pPr>
            <a:r>
              <a:rPr lang="en-US" sz="2600" b="1" dirty="0">
                <a:solidFill>
                  <a:schemeClr val="tx1"/>
                </a:solidFill>
                <a:latin typeface="Times New Roman" panose="02020603050405020304" pitchFamily="18" charset="0"/>
                <a:cs typeface="Times New Roman" panose="02020603050405020304" pitchFamily="18" charset="0"/>
              </a:rPr>
              <a:t>Using the system we can :</a:t>
            </a:r>
          </a:p>
          <a:p>
            <a:pPr algn="just">
              <a:buFont typeface="Wingdings" panose="05000000000000000000" pitchFamily="2" charset="2"/>
              <a:buChar char="§"/>
            </a:pPr>
            <a:r>
              <a:rPr lang="en-US" sz="2600" dirty="0">
                <a:solidFill>
                  <a:schemeClr val="tx1"/>
                </a:solidFill>
              </a:rPr>
              <a:t> View and </a:t>
            </a:r>
            <a:r>
              <a:rPr lang="en-US" sz="2600" dirty="0">
                <a:solidFill>
                  <a:schemeClr val="tx1"/>
                </a:solidFill>
                <a:latin typeface="Times New Roman" panose="02020603050405020304" pitchFamily="18" charset="0"/>
                <a:cs typeface="Times New Roman" panose="02020603050405020304" pitchFamily="18" charset="0"/>
              </a:rPr>
              <a:t>booking room</a:t>
            </a:r>
          </a:p>
          <a:p>
            <a:pPr algn="just">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 Check room availability </a:t>
            </a:r>
            <a:endParaRPr lang="en-US" sz="2600" dirty="0">
              <a:solidFill>
                <a:schemeClr val="tx1"/>
              </a:solidFill>
            </a:endParaRPr>
          </a:p>
          <a:p>
            <a:pPr algn="just">
              <a:buFont typeface="Wingdings" panose="05000000000000000000" pitchFamily="2" charset="2"/>
              <a:buChar char="§"/>
            </a:pPr>
            <a:r>
              <a:rPr lang="en-US" sz="2600" dirty="0">
                <a:solidFill>
                  <a:schemeClr val="tx1"/>
                </a:solidFill>
              </a:rPr>
              <a:t> Maintain their records</a:t>
            </a:r>
          </a:p>
          <a:p>
            <a:pPr algn="just">
              <a:buFont typeface="Wingdings" panose="05000000000000000000" pitchFamily="2" charset="2"/>
              <a:buChar char="§"/>
            </a:pPr>
            <a:r>
              <a:rPr lang="en-US" sz="2600" dirty="0">
                <a:solidFill>
                  <a:schemeClr val="tx1"/>
                </a:solidFill>
              </a:rPr>
              <a:t> Staff management </a:t>
            </a:r>
          </a:p>
          <a:p>
            <a:pPr algn="just">
              <a:buFont typeface="Wingdings" panose="05000000000000000000" pitchFamily="2" charset="2"/>
              <a:buChar char="§"/>
            </a:pPr>
            <a:r>
              <a:rPr lang="en-US" sz="2600" dirty="0">
                <a:solidFill>
                  <a:schemeClr val="tx1"/>
                </a:solidFill>
              </a:rPr>
              <a:t> Admin/Manager modify rooms in the system.</a:t>
            </a:r>
          </a:p>
          <a:p>
            <a:pPr marL="0" indent="0" algn="just">
              <a:buNone/>
            </a:pPr>
            <a:endParaRPr lang="en-US" sz="2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656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001870"/>
          </a:xfrm>
        </p:spPr>
        <p:txBody>
          <a:bodyPr/>
          <a:lstStyle/>
          <a:p>
            <a:r>
              <a:rPr lang="en-US" b="1" i="1" dirty="0">
                <a:solidFill>
                  <a:schemeClr val="accent1"/>
                </a:solidFill>
                <a:latin typeface="Candara" panose="020E0502030303020204" pitchFamily="34" charset="0"/>
              </a:rPr>
              <a:t>Contact Page</a:t>
            </a:r>
          </a:p>
        </p:txBody>
      </p:sp>
      <p:pic>
        <p:nvPicPr>
          <p:cNvPr id="9" name="Picture 8">
            <a:extLst>
              <a:ext uri="{FF2B5EF4-FFF2-40B4-BE49-F238E27FC236}">
                <a16:creationId xmlns:a16="http://schemas.microsoft.com/office/drawing/2014/main" id="{BD6428A8-6C99-831B-4BBB-B353DFA71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013" y="1452670"/>
            <a:ext cx="8607971" cy="4857750"/>
          </a:xfrm>
          <a:prstGeom prst="rect">
            <a:avLst/>
          </a:prstGeom>
        </p:spPr>
      </p:pic>
    </p:spTree>
    <p:extLst>
      <p:ext uri="{BB962C8B-B14F-4D97-AF65-F5344CB8AC3E}">
        <p14:creationId xmlns:p14="http://schemas.microsoft.com/office/powerpoint/2010/main" val="406874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latin typeface="Candara" panose="020E0502030303020204" pitchFamily="34" charset="0"/>
              </a:rPr>
              <a:t>Conclusion</a:t>
            </a:r>
          </a:p>
        </p:txBody>
      </p:sp>
      <p:sp>
        <p:nvSpPr>
          <p:cNvPr id="3" name="Content Placeholder 2"/>
          <p:cNvSpPr>
            <a:spLocks noGrp="1"/>
          </p:cNvSpPr>
          <p:nvPr>
            <p:ph idx="1"/>
          </p:nvPr>
        </p:nvSpPr>
        <p:spPr>
          <a:xfrm>
            <a:off x="1097280" y="2219806"/>
            <a:ext cx="10058400" cy="4023360"/>
          </a:xfrm>
        </p:spPr>
        <p:txBody>
          <a:bodyPr>
            <a:normAutofit/>
          </a:bodyPr>
          <a:lstStyle/>
          <a:p>
            <a:pPr algn="just"/>
            <a:r>
              <a:rPr lang="en-US" sz="2600" dirty="0">
                <a:solidFill>
                  <a:schemeClr val="tx1"/>
                </a:solidFill>
                <a:latin typeface="Times New Roman" panose="02020603050405020304" pitchFamily="18" charset="0"/>
                <a:cs typeface="Times New Roman" panose="02020603050405020304" pitchFamily="18" charset="0"/>
              </a:rPr>
              <a:t>This System can take care of each member whether its Owner or Customer. This System will Help them to properly Manage their hotel and help in growth without creating any hassle.</a:t>
            </a:r>
          </a:p>
        </p:txBody>
      </p:sp>
    </p:spTree>
    <p:extLst>
      <p:ext uri="{BB962C8B-B14F-4D97-AF65-F5344CB8AC3E}">
        <p14:creationId xmlns:p14="http://schemas.microsoft.com/office/powerpoint/2010/main" val="1024626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77789" y="3064934"/>
            <a:ext cx="4167447" cy="1576339"/>
          </a:xfrm>
        </p:spPr>
        <p:txBody>
          <a:bodyPr>
            <a:noAutofit/>
          </a:bodyPr>
          <a:lstStyle/>
          <a:p>
            <a:r>
              <a:rPr lang="en-US" sz="6000" b="1" dirty="0">
                <a:solidFill>
                  <a:schemeClr val="accent1"/>
                </a:solidFill>
                <a:latin typeface="Candara" panose="020E0502030303020204" pitchFamily="34" charset="0"/>
              </a:rPr>
              <a:t>Thank</a:t>
            </a:r>
            <a:r>
              <a:rPr lang="en-US" sz="6000" b="1" dirty="0">
                <a:solidFill>
                  <a:schemeClr val="accent5">
                    <a:lumMod val="50000"/>
                  </a:schemeClr>
                </a:solidFill>
                <a:latin typeface="Candara" panose="020E0502030303020204" pitchFamily="34" charset="0"/>
              </a:rPr>
              <a:t> </a:t>
            </a:r>
            <a:r>
              <a:rPr lang="en-US" sz="6000" b="1" dirty="0">
                <a:solidFill>
                  <a:schemeClr val="accent1"/>
                </a:solidFill>
                <a:latin typeface="Candara" panose="020E0502030303020204" pitchFamily="34" charset="0"/>
              </a:rPr>
              <a:t>You</a:t>
            </a:r>
            <a:endParaRPr lang="en-US" sz="6000" dirty="0">
              <a:solidFill>
                <a:schemeClr val="accent1"/>
              </a:solidFill>
            </a:endParaRPr>
          </a:p>
        </p:txBody>
      </p:sp>
    </p:spTree>
    <p:extLst>
      <p:ext uri="{BB962C8B-B14F-4D97-AF65-F5344CB8AC3E}">
        <p14:creationId xmlns:p14="http://schemas.microsoft.com/office/powerpoint/2010/main" val="303037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solidFill>
                  <a:schemeClr val="accent1"/>
                </a:solidFill>
                <a:latin typeface="Candara" panose="020E0502030303020204" pitchFamily="34" charset="0"/>
              </a:rPr>
              <a:t>Project Aim And Objective</a:t>
            </a:r>
            <a:endParaRPr lang="en-US" dirty="0">
              <a:solidFill>
                <a:schemeClr val="accent1"/>
              </a:solidFill>
              <a:latin typeface="Candara" panose="020E0502030303020204" pitchFamily="34" charset="0"/>
            </a:endParaRPr>
          </a:p>
        </p:txBody>
      </p:sp>
      <p:sp>
        <p:nvSpPr>
          <p:cNvPr id="3" name="Content Placeholder 2"/>
          <p:cNvSpPr>
            <a:spLocks noGrp="1"/>
          </p:cNvSpPr>
          <p:nvPr>
            <p:ph idx="1"/>
          </p:nvPr>
        </p:nvSpPr>
        <p:spPr>
          <a:xfrm>
            <a:off x="1097280" y="2363498"/>
            <a:ext cx="10058400" cy="3989343"/>
          </a:xfrm>
        </p:spPr>
        <p:txBody>
          <a:bodyPr>
            <a:noAutofit/>
          </a:bodyPr>
          <a:lstStyle/>
          <a:p>
            <a:pPr lvl="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To room check-in and check-out in online.</a:t>
            </a:r>
          </a:p>
          <a:p>
            <a:pP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To eliminate paper-work and save time.</a:t>
            </a:r>
          </a:p>
          <a:p>
            <a:pP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Customer view room and then booked.</a:t>
            </a:r>
          </a:p>
          <a:p>
            <a:pP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To lessen manager/admin work</a:t>
            </a:r>
          </a:p>
          <a:p>
            <a:pP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To design a user friendly</a:t>
            </a:r>
          </a:p>
          <a:p>
            <a:pPr marL="0" indent="0">
              <a:buNone/>
            </a:pPr>
            <a:endParaRPr lang="en-US" sz="26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800" dirty="0">
              <a:solidFill>
                <a:schemeClr val="tx1"/>
              </a:solidFill>
              <a:cs typeface="Times New Roman" pitchFamily="18" charset="0"/>
            </a:endParaRPr>
          </a:p>
          <a:p>
            <a:pPr marL="0" indent="0">
              <a:buNone/>
            </a:pPr>
            <a:r>
              <a:rPr lang="en-US" sz="2800" dirty="0">
                <a:solidFill>
                  <a:schemeClr val="tx1"/>
                </a:solidFill>
                <a:cs typeface="Times New Roman" pitchFamily="18" charset="0"/>
              </a:rPr>
              <a:t>. </a:t>
            </a:r>
          </a:p>
          <a:p>
            <a:pPr>
              <a:buFont typeface="Wingdings" panose="05000000000000000000" pitchFamily="2" charset="2"/>
              <a:buChar char="Ø"/>
            </a:pPr>
            <a:endParaRPr lang="en-US" dirty="0">
              <a:solidFill>
                <a:schemeClr val="tx1"/>
              </a:solidFill>
              <a:latin typeface="Times New Roman" pitchFamily="18" charset="0"/>
              <a:cs typeface="Times New Roman" pitchFamily="18" charset="0"/>
            </a:endParaRPr>
          </a:p>
          <a:p>
            <a:pPr>
              <a:buFont typeface="Wingdings" panose="05000000000000000000" pitchFamily="2" charset="2"/>
              <a:buChar char="Ø"/>
            </a:pPr>
            <a:endParaRPr lang="en-US" dirty="0">
              <a:solidFill>
                <a:schemeClr val="tx1"/>
              </a:solidFill>
              <a:latin typeface="Times New Roman" pitchFamily="18" charset="0"/>
              <a:cs typeface="Times New Roman" pitchFamily="18" charset="0"/>
            </a:endParaRPr>
          </a:p>
          <a:p>
            <a:pPr lvl="0">
              <a:buFont typeface="Wingdings" panose="05000000000000000000" pitchFamily="2" charset="2"/>
              <a:buChar char="Ø"/>
            </a:pPr>
            <a:endParaRPr lang="en-US" dirty="0">
              <a:solidFill>
                <a:schemeClr val="tx1"/>
              </a:solidFill>
              <a:latin typeface="Times New Roman" pitchFamily="18" charset="0"/>
              <a:cs typeface="Times New Roman" pitchFamily="18" charset="0"/>
            </a:endParaRPr>
          </a:p>
          <a:p>
            <a:pPr lvl="0"/>
            <a:r>
              <a:rPr lang="en-US" dirty="0">
                <a:latin typeface="Times New Roman" pitchFamily="18" charset="0"/>
                <a:cs typeface="Times New Roman" pitchFamily="18" charset="0"/>
              </a:rPr>
              <a:t> </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565740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1"/>
                </a:solidFill>
                <a:latin typeface="Candara" panose="020E0502030303020204" pitchFamily="34" charset="0"/>
              </a:rPr>
              <a:t>Advantage Of The Developed System</a:t>
            </a:r>
          </a:p>
        </p:txBody>
      </p:sp>
      <p:sp>
        <p:nvSpPr>
          <p:cNvPr id="3" name="Content Placeholder 2"/>
          <p:cNvSpPr>
            <a:spLocks noGrp="1"/>
          </p:cNvSpPr>
          <p:nvPr>
            <p:ph idx="1"/>
          </p:nvPr>
        </p:nvSpPr>
        <p:spPr>
          <a:xfrm>
            <a:off x="1097280" y="2263745"/>
            <a:ext cx="10058400" cy="4023360"/>
          </a:xfrm>
        </p:spPr>
        <p:txBody>
          <a:bodyPr/>
          <a:lstStyle/>
          <a:p>
            <a:pPr lvl="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Organizing and managing all data easily</a:t>
            </a:r>
          </a:p>
          <a:p>
            <a:pPr lvl="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No paper  work</a:t>
            </a:r>
          </a:p>
          <a:p>
            <a:pP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User  Friendly</a:t>
            </a:r>
          </a:p>
          <a:p>
            <a:pPr lvl="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Computer  operator  control</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20942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chemeClr val="accent1"/>
                </a:solidFill>
                <a:latin typeface="Candara" panose="020E0502030303020204" pitchFamily="34" charset="0"/>
              </a:rPr>
              <a:t>Features</a:t>
            </a:r>
          </a:p>
        </p:txBody>
      </p:sp>
      <p:sp>
        <p:nvSpPr>
          <p:cNvPr id="3" name="Content Placeholder 2"/>
          <p:cNvSpPr>
            <a:spLocks noGrp="1"/>
          </p:cNvSpPr>
          <p:nvPr>
            <p:ph idx="1"/>
          </p:nvPr>
        </p:nvSpPr>
        <p:spPr>
          <a:xfrm>
            <a:off x="1097280" y="2232475"/>
            <a:ext cx="10058400" cy="4023360"/>
          </a:xfrm>
        </p:spPr>
        <p:txBody>
          <a:bodyPr>
            <a:normAutofit lnSpcReduction="10000"/>
          </a:bodyPr>
          <a:lstStyle/>
          <a:p>
            <a:r>
              <a:rPr lang="en-US" sz="2600" b="1" dirty="0">
                <a:solidFill>
                  <a:schemeClr val="tx1"/>
                </a:solidFill>
                <a:latin typeface="Times New Roman" panose="02020603050405020304" pitchFamily="18" charset="0"/>
                <a:cs typeface="Times New Roman" panose="02020603050405020304" pitchFamily="18" charset="0"/>
              </a:rPr>
              <a:t>“HOTEL Booking Website” has been designed to computerize the following function that are Performed by the system:</a:t>
            </a:r>
          </a:p>
          <a:p>
            <a:pPr>
              <a:buFont typeface="Wingdings" panose="05000000000000000000" pitchFamily="2" charset="2"/>
              <a:buChar char="Ø"/>
            </a:pPr>
            <a:r>
              <a:rPr lang="en-US" sz="2600" dirty="0">
                <a:solidFill>
                  <a:schemeClr val="tx1"/>
                </a:solidFill>
                <a:latin typeface="Times New Roman" pitchFamily="18" charset="0"/>
                <a:cs typeface="Times New Roman" pitchFamily="18" charset="0"/>
              </a:rPr>
              <a:t>Hotel Room Booking </a:t>
            </a:r>
          </a:p>
          <a:p>
            <a:pPr>
              <a:buFont typeface="Wingdings" panose="05000000000000000000" pitchFamily="2" charset="2"/>
              <a:buChar char="Ø"/>
            </a:pPr>
            <a:r>
              <a:rPr lang="en-US" sz="2600" dirty="0">
                <a:solidFill>
                  <a:schemeClr val="tx1"/>
                </a:solidFill>
                <a:latin typeface="Times New Roman" pitchFamily="18" charset="0"/>
                <a:cs typeface="Times New Roman" pitchFamily="18" charset="0"/>
              </a:rPr>
              <a:t>Hotel Room Availability </a:t>
            </a:r>
          </a:p>
          <a:p>
            <a:pPr>
              <a:buFont typeface="Wingdings" panose="05000000000000000000" pitchFamily="2" charset="2"/>
              <a:buChar char="Ø"/>
            </a:pPr>
            <a:r>
              <a:rPr lang="en-US" sz="2600" dirty="0">
                <a:solidFill>
                  <a:schemeClr val="tx1"/>
                </a:solidFill>
                <a:latin typeface="Times New Roman" pitchFamily="18" charset="0"/>
                <a:cs typeface="Times New Roman" pitchFamily="18" charset="0"/>
              </a:rPr>
              <a:t>Hotel Check-in and Check-out Function</a:t>
            </a:r>
          </a:p>
          <a:p>
            <a:pPr>
              <a:buFont typeface="Wingdings" panose="05000000000000000000" pitchFamily="2" charset="2"/>
              <a:buChar char="Ø"/>
            </a:pPr>
            <a:r>
              <a:rPr lang="en-US" sz="2600" dirty="0">
                <a:solidFill>
                  <a:schemeClr val="tx1"/>
                </a:solidFill>
                <a:latin typeface="Times New Roman" pitchFamily="18" charset="0"/>
                <a:cs typeface="Times New Roman" pitchFamily="18" charset="0"/>
              </a:rPr>
              <a:t>Sign Up of New Customer</a:t>
            </a:r>
          </a:p>
          <a:p>
            <a:pPr>
              <a:buFont typeface="Wingdings" panose="05000000000000000000" pitchFamily="2" charset="2"/>
              <a:buChar char="Ø"/>
            </a:pPr>
            <a:r>
              <a:rPr lang="en-US" sz="2600" dirty="0">
                <a:solidFill>
                  <a:schemeClr val="tx1"/>
                </a:solidFill>
                <a:latin typeface="Times New Roman" pitchFamily="18" charset="0"/>
                <a:cs typeface="Times New Roman" pitchFamily="18" charset="0"/>
              </a:rPr>
              <a:t>Statement of Customer Details</a:t>
            </a:r>
          </a:p>
          <a:p>
            <a:pPr>
              <a:buFont typeface="Wingdings" panose="05000000000000000000" pitchFamily="2" charset="2"/>
              <a:buChar char="Ø"/>
            </a:pPr>
            <a:r>
              <a:rPr lang="en-US" sz="2600" dirty="0">
                <a:solidFill>
                  <a:schemeClr val="tx1"/>
                </a:solidFill>
                <a:latin typeface="Times New Roman" pitchFamily="18" charset="0"/>
                <a:cs typeface="Times New Roman" pitchFamily="18" charset="0"/>
              </a:rPr>
              <a:t>Management Reports </a:t>
            </a:r>
          </a:p>
          <a:p>
            <a:pPr>
              <a:buFont typeface="Wingdings" panose="05000000000000000000" pitchFamily="2" charset="2"/>
              <a:buChar char="Ø"/>
            </a:pPr>
            <a:endParaRPr lang="en-US" sz="2600" dirty="0">
              <a:solidFill>
                <a:schemeClr val="tx1"/>
              </a:solidFill>
              <a:latin typeface="Times New Roman" pitchFamily="18" charset="0"/>
              <a:cs typeface="Times New Roman" pitchFamily="18" charset="0"/>
            </a:endParaRPr>
          </a:p>
          <a:p>
            <a:pPr marL="0" indent="0">
              <a:buNone/>
            </a:pPr>
            <a:endParaRPr lang="en-US" dirty="0"/>
          </a:p>
          <a:p>
            <a:endParaRPr lang="en-US" sz="2800" spc="300" dirty="0"/>
          </a:p>
        </p:txBody>
      </p:sp>
    </p:spTree>
    <p:extLst>
      <p:ext uri="{BB962C8B-B14F-4D97-AF65-F5344CB8AC3E}">
        <p14:creationId xmlns:p14="http://schemas.microsoft.com/office/powerpoint/2010/main" val="3484388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latin typeface="Candara" panose="020E0502030303020204" pitchFamily="34" charset="0"/>
              </a:rPr>
              <a:t>Structure Of The System</a:t>
            </a:r>
          </a:p>
        </p:txBody>
      </p:sp>
      <p:sp>
        <p:nvSpPr>
          <p:cNvPr id="3" name="Content Placeholder 2"/>
          <p:cNvSpPr>
            <a:spLocks noGrp="1"/>
          </p:cNvSpPr>
          <p:nvPr>
            <p:ph idx="1"/>
          </p:nvPr>
        </p:nvSpPr>
        <p:spPr>
          <a:xfrm>
            <a:off x="1097280" y="2093928"/>
            <a:ext cx="10058400" cy="4023360"/>
          </a:xfrm>
        </p:spPr>
        <p:txBody>
          <a:bodyPr>
            <a:normAutofit/>
          </a:bodyPr>
          <a:lstStyle/>
          <a:p>
            <a:pPr algn="just"/>
            <a:r>
              <a:rPr lang="en-IE" sz="2600" dirty="0">
                <a:solidFill>
                  <a:schemeClr val="tx1"/>
                </a:solidFill>
                <a:latin typeface="Times New Roman" panose="02020603050405020304" pitchFamily="18" charset="0"/>
                <a:cs typeface="Times New Roman" panose="02020603050405020304" pitchFamily="18" charset="0"/>
              </a:rPr>
              <a:t>The system has mainly Two types of users and each user has its own login session to perform certain tasks. </a:t>
            </a:r>
          </a:p>
          <a:p>
            <a:pPr algn="just"/>
            <a:r>
              <a:rPr lang="en-IE" sz="2600" b="1" dirty="0">
                <a:solidFill>
                  <a:schemeClr val="tx1"/>
                </a:solidFill>
                <a:latin typeface="Times New Roman" panose="02020603050405020304" pitchFamily="18" charset="0"/>
                <a:cs typeface="Times New Roman" panose="02020603050405020304" pitchFamily="18" charset="0"/>
              </a:rPr>
              <a:t>The users are:-</a:t>
            </a:r>
            <a:endParaRPr lang="en-US" sz="26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Admin</a:t>
            </a:r>
          </a:p>
          <a:p>
            <a:pP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Users</a:t>
            </a:r>
          </a:p>
        </p:txBody>
      </p:sp>
    </p:spTree>
    <p:extLst>
      <p:ext uri="{BB962C8B-B14F-4D97-AF65-F5344CB8AC3E}">
        <p14:creationId xmlns:p14="http://schemas.microsoft.com/office/powerpoint/2010/main" val="4174448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latin typeface="Candara" panose="020E0502030303020204" pitchFamily="34" charset="0"/>
              </a:rPr>
              <a:t>Structure Of The System (Cont’d..)</a:t>
            </a:r>
            <a:endParaRPr lang="en-US" dirty="0">
              <a:solidFill>
                <a:schemeClr val="accent1"/>
              </a:solidFill>
            </a:endParaRPr>
          </a:p>
        </p:txBody>
      </p:sp>
      <p:sp>
        <p:nvSpPr>
          <p:cNvPr id="3" name="Content Placeholder 2"/>
          <p:cNvSpPr>
            <a:spLocks noGrp="1"/>
          </p:cNvSpPr>
          <p:nvPr>
            <p:ph idx="1"/>
          </p:nvPr>
        </p:nvSpPr>
        <p:spPr>
          <a:xfrm>
            <a:off x="1097280" y="2081261"/>
            <a:ext cx="10058400" cy="4023360"/>
          </a:xfrm>
        </p:spPr>
        <p:txBody>
          <a:bodyPr/>
          <a:lstStyle/>
          <a:p>
            <a:pPr>
              <a:buFont typeface="Wingdings" panose="05000000000000000000" pitchFamily="2" charset="2"/>
              <a:buChar char="q"/>
            </a:pPr>
            <a:r>
              <a:rPr lang="en-US" sz="2400" b="1" dirty="0"/>
              <a:t> </a:t>
            </a:r>
            <a:r>
              <a:rPr lang="en-US" sz="2800" b="1" dirty="0">
                <a:solidFill>
                  <a:schemeClr val="tx1"/>
                </a:solidFill>
                <a:latin typeface="Times New Roman" panose="02020603050405020304" pitchFamily="18" charset="0"/>
                <a:cs typeface="Times New Roman" panose="02020603050405020304" pitchFamily="18" charset="0"/>
              </a:rPr>
              <a:t>Admin</a:t>
            </a:r>
            <a:r>
              <a:rPr lang="en-US" sz="2800" b="1" dirty="0">
                <a:solidFill>
                  <a:schemeClr val="tx1"/>
                </a:solidFill>
              </a:rPr>
              <a:t>:</a:t>
            </a:r>
          </a:p>
          <a:p>
            <a:pPr marL="0" indent="0">
              <a:buNone/>
            </a:pPr>
            <a:r>
              <a:rPr lang="en-US" sz="2400" b="1" dirty="0"/>
              <a:t>       </a:t>
            </a:r>
          </a:p>
          <a:p>
            <a:pPr marL="0" indent="0">
              <a:buNone/>
            </a:pPr>
            <a:r>
              <a:rPr lang="en-US" b="1" dirty="0"/>
              <a:t>           </a:t>
            </a:r>
          </a:p>
        </p:txBody>
      </p:sp>
      <p:sp>
        <p:nvSpPr>
          <p:cNvPr id="5" name="TextBox 4"/>
          <p:cNvSpPr txBox="1"/>
          <p:nvPr/>
        </p:nvSpPr>
        <p:spPr>
          <a:xfrm>
            <a:off x="2438399" y="2798618"/>
            <a:ext cx="6650182" cy="5170646"/>
          </a:xfrm>
          <a:prstGeom prst="rect">
            <a:avLst/>
          </a:prstGeom>
          <a:noFill/>
        </p:spPr>
        <p:txBody>
          <a:bodyPr wrap="square" rtlCol="0">
            <a:spAutoFit/>
          </a:bodyPr>
          <a:lstStyle/>
          <a:p>
            <a:pPr marL="285750" lvl="1" indent="-285750">
              <a:buClr>
                <a:schemeClr val="accent1"/>
              </a:buClr>
              <a:buFont typeface="Wingdings" panose="05000000000000000000" pitchFamily="2" charset="2"/>
              <a:buChar char="Ø"/>
            </a:pPr>
            <a:r>
              <a:rPr lang="en-US" sz="2600" dirty="0">
                <a:latin typeface="Times New Roman" pitchFamily="18" charset="0"/>
                <a:cs typeface="Times New Roman" pitchFamily="18" charset="0"/>
              </a:rPr>
              <a:t>Add/modify/delete/view Room information</a:t>
            </a:r>
          </a:p>
          <a:p>
            <a:pPr marL="285750" lvl="1" indent="-285750">
              <a:buClr>
                <a:schemeClr val="accent1"/>
              </a:buClr>
              <a:buFont typeface="Wingdings" panose="05000000000000000000" pitchFamily="2" charset="2"/>
              <a:buChar char="Ø"/>
            </a:pPr>
            <a:r>
              <a:rPr lang="en-US" sz="2600" dirty="0">
                <a:latin typeface="Times New Roman" pitchFamily="18" charset="0"/>
                <a:cs typeface="Times New Roman" pitchFamily="18" charset="0"/>
              </a:rPr>
              <a:t>Add/modify/delete/view Room images</a:t>
            </a:r>
          </a:p>
          <a:p>
            <a:pPr marL="285750" lvl="1" indent="-285750">
              <a:buClr>
                <a:schemeClr val="accent1"/>
              </a:buClr>
              <a:buFont typeface="Wingdings" panose="05000000000000000000" pitchFamily="2" charset="2"/>
              <a:buChar char="Ø"/>
            </a:pPr>
            <a:r>
              <a:rPr lang="en-US" sz="2600" dirty="0">
                <a:latin typeface="Times New Roman" pitchFamily="18" charset="0"/>
                <a:cs typeface="Times New Roman" pitchFamily="18" charset="0"/>
              </a:rPr>
              <a:t>Add/modify/delete/view Facilities </a:t>
            </a:r>
          </a:p>
          <a:p>
            <a:pPr marL="285750" lvl="1" indent="-285750">
              <a:buClr>
                <a:schemeClr val="accent1"/>
              </a:buClr>
              <a:buFont typeface="Wingdings" panose="05000000000000000000" pitchFamily="2" charset="2"/>
              <a:buChar char="Ø"/>
            </a:pPr>
            <a:r>
              <a:rPr lang="en-US" sz="2600" dirty="0">
                <a:latin typeface="Times New Roman" pitchFamily="18" charset="0"/>
                <a:cs typeface="Times New Roman" pitchFamily="18" charset="0"/>
              </a:rPr>
              <a:t>Add/modify/delete/view Features</a:t>
            </a:r>
          </a:p>
          <a:p>
            <a:pPr marL="285750" lvl="1" indent="-285750">
              <a:buClr>
                <a:schemeClr val="accent1"/>
              </a:buClr>
              <a:buFont typeface="Wingdings" panose="05000000000000000000" pitchFamily="2" charset="2"/>
              <a:buChar char="Ø"/>
            </a:pPr>
            <a:r>
              <a:rPr lang="en-US" sz="2600" dirty="0">
                <a:latin typeface="Times New Roman" pitchFamily="18" charset="0"/>
                <a:cs typeface="Times New Roman" pitchFamily="18" charset="0"/>
              </a:rPr>
              <a:t>Modify staffs information</a:t>
            </a:r>
          </a:p>
          <a:p>
            <a:pPr marL="285750" lvl="1" indent="-285750">
              <a:buClr>
                <a:schemeClr val="accent1"/>
              </a:buClr>
              <a:buFont typeface="Wingdings" panose="05000000000000000000" pitchFamily="2" charset="2"/>
              <a:buChar char="Ø"/>
            </a:pPr>
            <a:r>
              <a:rPr lang="en-US" sz="2600" dirty="0">
                <a:latin typeface="Times New Roman" pitchFamily="18" charset="0"/>
                <a:cs typeface="Times New Roman" pitchFamily="18" charset="0"/>
              </a:rPr>
              <a:t>View Customer information</a:t>
            </a:r>
          </a:p>
          <a:p>
            <a:pPr marL="285750" lvl="1" indent="-285750">
              <a:buClr>
                <a:schemeClr val="accent1"/>
              </a:buClr>
              <a:buFont typeface="Wingdings" panose="05000000000000000000" pitchFamily="2" charset="2"/>
              <a:buChar char="Ø"/>
            </a:pPr>
            <a:r>
              <a:rPr lang="en-US" sz="2600" dirty="0">
                <a:latin typeface="Times New Roman" pitchFamily="18" charset="0"/>
                <a:cs typeface="Times New Roman" pitchFamily="18" charset="0"/>
              </a:rPr>
              <a:t>Add/modify/delete/Contact information</a:t>
            </a:r>
          </a:p>
          <a:p>
            <a:pPr marL="285750" lvl="1" indent="-285750">
              <a:buClr>
                <a:schemeClr val="accent1"/>
              </a:buClr>
              <a:buFont typeface="Wingdings" panose="05000000000000000000" pitchFamily="2" charset="2"/>
              <a:buChar char="Ø"/>
            </a:pPr>
            <a:r>
              <a:rPr lang="en-US" sz="2600" dirty="0">
                <a:latin typeface="Times New Roman" pitchFamily="18" charset="0"/>
                <a:cs typeface="Times New Roman" pitchFamily="18" charset="0"/>
              </a:rPr>
              <a:t>Shutdown mode website</a:t>
            </a:r>
          </a:p>
          <a:p>
            <a:pPr marL="285750" lvl="1" indent="-285750">
              <a:buFont typeface="Wingdings" panose="05000000000000000000" pitchFamily="2" charset="2"/>
              <a:buChar char="Ø"/>
            </a:pPr>
            <a:endParaRPr lang="en-US" sz="2600" dirty="0">
              <a:latin typeface="Times New Roman" pitchFamily="18" charset="0"/>
              <a:cs typeface="Times New Roman" pitchFamily="18" charset="0"/>
            </a:endParaRPr>
          </a:p>
          <a:p>
            <a:pPr marL="285750" lvl="1" indent="-285750">
              <a:buFont typeface="Wingdings" panose="05000000000000000000" pitchFamily="2" charset="2"/>
              <a:buChar char="Ø"/>
            </a:pPr>
            <a:endParaRPr lang="en-US" sz="2600" dirty="0">
              <a:latin typeface="Times New Roman" pitchFamily="18" charset="0"/>
              <a:cs typeface="Times New Roman" pitchFamily="18" charset="0"/>
            </a:endParaRPr>
          </a:p>
          <a:p>
            <a:pPr marL="285750" lvl="1" indent="-285750">
              <a:buFont typeface="Wingdings" panose="05000000000000000000" pitchFamily="2" charset="2"/>
              <a:buChar char="Ø"/>
            </a:pPr>
            <a:endParaRPr lang="en-US" sz="2600" dirty="0">
              <a:latin typeface="Times New Roman" pitchFamily="18" charset="0"/>
              <a:cs typeface="Times New Roman" pitchFamily="18" charset="0"/>
            </a:endParaRPr>
          </a:p>
          <a:p>
            <a:pPr marL="285750" lvl="1" indent="-285750">
              <a:buFont typeface="Wingdings" panose="05000000000000000000" pitchFamily="2" charset="2"/>
              <a:buChar char="Ø"/>
            </a:pPr>
            <a:endParaRPr lang="en-US" sz="2600" dirty="0">
              <a:latin typeface="Times New Roman" pitchFamily="18" charset="0"/>
              <a:cs typeface="Times New Roman" pitchFamily="18" charset="0"/>
            </a:endParaRP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333791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latin typeface="Candara" panose="020E0502030303020204" pitchFamily="34" charset="0"/>
              </a:rPr>
              <a:t>Structure Of The System (Cont’d..)</a:t>
            </a:r>
            <a:endParaRPr lang="en-US" dirty="0">
              <a:solidFill>
                <a:schemeClr val="accent1"/>
              </a:solidFill>
            </a:endParaRPr>
          </a:p>
        </p:txBody>
      </p:sp>
      <p:sp>
        <p:nvSpPr>
          <p:cNvPr id="3" name="Content Placeholder 2"/>
          <p:cNvSpPr>
            <a:spLocks noGrp="1"/>
          </p:cNvSpPr>
          <p:nvPr>
            <p:ph idx="1"/>
          </p:nvPr>
        </p:nvSpPr>
        <p:spPr>
          <a:xfrm>
            <a:off x="1097280" y="2095116"/>
            <a:ext cx="10058400" cy="4023360"/>
          </a:xfrm>
        </p:spPr>
        <p:txBody>
          <a:bodyPr>
            <a:normAutofit/>
          </a:bodyPr>
          <a:lstStyle/>
          <a:p>
            <a:pPr>
              <a:buFont typeface="Wingdings" panose="05000000000000000000" pitchFamily="2" charset="2"/>
              <a:buChar char="q"/>
            </a:pPr>
            <a:r>
              <a:rPr lang="en-US" sz="2800" b="1" dirty="0"/>
              <a:t> </a:t>
            </a:r>
            <a:r>
              <a:rPr lang="en-US" sz="2800" b="1" dirty="0">
                <a:solidFill>
                  <a:schemeClr val="tx1"/>
                </a:solidFill>
                <a:latin typeface="Times New Roman" panose="02020603050405020304" pitchFamily="18" charset="0"/>
                <a:cs typeface="Times New Roman" panose="02020603050405020304" pitchFamily="18" charset="0"/>
              </a:rPr>
              <a:t>Users</a:t>
            </a:r>
            <a:r>
              <a:rPr lang="en-US" sz="2800" b="1" dirty="0">
                <a:solidFill>
                  <a:schemeClr val="tx1"/>
                </a:solidFill>
              </a:rPr>
              <a:t>:</a:t>
            </a:r>
          </a:p>
          <a:p>
            <a:pPr marL="0" indent="0">
              <a:buNone/>
            </a:pPr>
            <a:endParaRPr lang="en-US" sz="2800" b="1" dirty="0"/>
          </a:p>
          <a:p>
            <a:pPr marL="0" indent="0">
              <a:buNone/>
            </a:pPr>
            <a:endParaRPr lang="en-US" sz="2800" dirty="0"/>
          </a:p>
        </p:txBody>
      </p:sp>
      <p:sp>
        <p:nvSpPr>
          <p:cNvPr id="7" name="TextBox 6"/>
          <p:cNvSpPr txBox="1"/>
          <p:nvPr/>
        </p:nvSpPr>
        <p:spPr>
          <a:xfrm>
            <a:off x="2461952" y="2578915"/>
            <a:ext cx="7329055" cy="4493538"/>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View Profile</a:t>
            </a:r>
          </a:p>
          <a:p>
            <a:pPr marL="285750" indent="-285750">
              <a:buClr>
                <a:schemeClr val="accent1"/>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View Rooms</a:t>
            </a:r>
          </a:p>
          <a:p>
            <a:pPr marL="285750" indent="-285750">
              <a:buClr>
                <a:schemeClr val="accent1"/>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View Facilities </a:t>
            </a:r>
          </a:p>
          <a:p>
            <a:pPr marL="285750" indent="-285750">
              <a:buClr>
                <a:schemeClr val="accent1"/>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View Features</a:t>
            </a:r>
          </a:p>
          <a:p>
            <a:pPr marL="285750" indent="-285750">
              <a:buClr>
                <a:schemeClr val="accent1"/>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Check-in and Check-out</a:t>
            </a:r>
          </a:p>
          <a:p>
            <a:pPr marL="285750" indent="-285750">
              <a:buClr>
                <a:schemeClr val="accent1"/>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Booked Room</a:t>
            </a:r>
          </a:p>
          <a:p>
            <a:pPr marL="285750" indent="-285750">
              <a:buClr>
                <a:schemeClr val="accent1"/>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Contact Us</a:t>
            </a:r>
          </a:p>
          <a:p>
            <a:pPr marL="285750" indent="-285750">
              <a:buClr>
                <a:schemeClr val="accent1"/>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Review &amp; Rating</a:t>
            </a:r>
          </a:p>
          <a:p>
            <a:pPr marL="285750" indent="-285750">
              <a:buClr>
                <a:schemeClr val="accent1"/>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Online payment</a:t>
            </a:r>
          </a:p>
          <a:p>
            <a:endParaRPr lang="en-US" sz="2600" dirty="0"/>
          </a:p>
          <a:p>
            <a:pPr marL="285750" indent="-285750">
              <a:buFont typeface="Wingdings" panose="05000000000000000000" pitchFamily="2" charset="2"/>
              <a:buChar char="Ø"/>
            </a:pPr>
            <a:endParaRPr lang="en-US" sz="2600" dirty="0"/>
          </a:p>
        </p:txBody>
      </p:sp>
    </p:spTree>
    <p:extLst>
      <p:ext uri="{BB962C8B-B14F-4D97-AF65-F5344CB8AC3E}">
        <p14:creationId xmlns:p14="http://schemas.microsoft.com/office/powerpoint/2010/main" val="261975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solidFill>
                <a:latin typeface="Candara" panose="020E0502030303020204" pitchFamily="34" charset="0"/>
                <a:cs typeface="Times New Roman" panose="02020603050405020304" pitchFamily="18" charset="0"/>
              </a:rPr>
              <a:t>Implementation</a:t>
            </a:r>
            <a:endParaRPr lang="en-US" dirty="0">
              <a:solidFill>
                <a:schemeClr val="accent1"/>
              </a:solidFill>
              <a:latin typeface="Candara" panose="020E0502030303020204" pitchFamily="34" charset="0"/>
            </a:endParaRP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sz="2800" dirty="0"/>
              <a:t> </a:t>
            </a:r>
            <a:r>
              <a:rPr lang="en-US" sz="2800" b="1" dirty="0">
                <a:solidFill>
                  <a:schemeClr val="tx1"/>
                </a:solidFill>
              </a:rPr>
              <a:t>Tools:</a:t>
            </a: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endParaRPr lang="en-US" sz="2800" dirty="0">
              <a:solidFill>
                <a:schemeClr val="tx1"/>
              </a:solidFill>
            </a:endParaRPr>
          </a:p>
          <a:p>
            <a:pPr>
              <a:buFont typeface="Wingdings" panose="05000000000000000000" pitchFamily="2" charset="2"/>
              <a:buChar char="q"/>
            </a:pPr>
            <a:r>
              <a:rPr lang="en-US" sz="2800" dirty="0">
                <a:solidFill>
                  <a:schemeClr val="tx1"/>
                </a:solidFill>
              </a:rPr>
              <a:t> </a:t>
            </a:r>
            <a:r>
              <a:rPr lang="en-IE" sz="2800" b="1" dirty="0">
                <a:solidFill>
                  <a:schemeClr val="tx1"/>
                </a:solidFill>
                <a:latin typeface="Times New Roman" pitchFamily="18" charset="0"/>
                <a:cs typeface="Times New Roman" pitchFamily="18" charset="0"/>
              </a:rPr>
              <a:t>Technologies:</a:t>
            </a:r>
          </a:p>
          <a:p>
            <a:pPr marL="0" indent="0">
              <a:buNone/>
            </a:pPr>
            <a:endParaRPr lang="en-US" sz="2800" dirty="0">
              <a:solidFill>
                <a:schemeClr val="tx1"/>
              </a:solidFill>
            </a:endParaRPr>
          </a:p>
        </p:txBody>
      </p:sp>
      <p:sp>
        <p:nvSpPr>
          <p:cNvPr id="4" name="TextBox 3"/>
          <p:cNvSpPr txBox="1"/>
          <p:nvPr/>
        </p:nvSpPr>
        <p:spPr>
          <a:xfrm>
            <a:off x="1856508" y="2170821"/>
            <a:ext cx="4239492" cy="2031325"/>
          </a:xfrm>
          <a:prstGeom prst="rect">
            <a:avLst/>
          </a:prstGeom>
          <a:noFill/>
        </p:spPr>
        <p:txBody>
          <a:bodyPr wrap="square" rtlCol="0">
            <a:spAutoFit/>
          </a:bodyPr>
          <a:lstStyle/>
          <a:p>
            <a:pPr marL="800100" lvl="1" indent="-342900">
              <a:lnSpc>
                <a:spcPct val="150000"/>
              </a:lnSpc>
              <a:buClr>
                <a:schemeClr val="accent1"/>
              </a:buClr>
              <a:buFont typeface="Wingdings" panose="05000000000000000000" pitchFamily="2" charset="2"/>
              <a:buChar char="Ø"/>
            </a:pPr>
            <a:r>
              <a:rPr lang="en-US" sz="2400" dirty="0">
                <a:latin typeface="Times New Roman" pitchFamily="18" charset="0"/>
                <a:cs typeface="Times New Roman" pitchFamily="18" charset="0"/>
              </a:rPr>
              <a:t> XAMPP Software</a:t>
            </a:r>
          </a:p>
          <a:p>
            <a:pPr marL="800100" lvl="1" indent="-342900">
              <a:lnSpc>
                <a:spcPct val="150000"/>
              </a:lnSpc>
              <a:buClr>
                <a:schemeClr val="accent1"/>
              </a:buClr>
              <a:buFont typeface="Wingdings" panose="05000000000000000000" pitchFamily="2" charset="2"/>
              <a:buChar char="Ø"/>
            </a:pPr>
            <a:r>
              <a:rPr lang="en-US" sz="2400" dirty="0">
                <a:latin typeface="Times New Roman" pitchFamily="18" charset="0"/>
                <a:cs typeface="Times New Roman" pitchFamily="18" charset="0"/>
              </a:rPr>
              <a:t>Visual Studio Code Editor</a:t>
            </a:r>
          </a:p>
          <a:p>
            <a:pPr marL="800100" lvl="1" indent="-342900">
              <a:lnSpc>
                <a:spcPct val="150000"/>
              </a:lnSpc>
              <a:buClr>
                <a:schemeClr val="accent1"/>
              </a:buClr>
              <a:buFont typeface="Wingdings" panose="05000000000000000000" pitchFamily="2" charset="2"/>
              <a:buChar char="Ø"/>
            </a:pPr>
            <a:r>
              <a:rPr lang="en-US" sz="2400" dirty="0">
                <a:latin typeface="Times New Roman" pitchFamily="18" charset="0"/>
                <a:cs typeface="Times New Roman" pitchFamily="18" charset="0"/>
              </a:rPr>
              <a:t>Web Browser</a:t>
            </a:r>
          </a:p>
          <a:p>
            <a:endParaRPr lang="en-US" dirty="0"/>
          </a:p>
        </p:txBody>
      </p:sp>
      <p:sp>
        <p:nvSpPr>
          <p:cNvPr id="5" name="TextBox 4"/>
          <p:cNvSpPr txBox="1"/>
          <p:nvPr/>
        </p:nvSpPr>
        <p:spPr>
          <a:xfrm>
            <a:off x="1856508" y="4527233"/>
            <a:ext cx="7855051" cy="1477328"/>
          </a:xfrm>
          <a:prstGeom prst="rect">
            <a:avLst/>
          </a:prstGeom>
          <a:noFill/>
        </p:spPr>
        <p:txBody>
          <a:bodyPr wrap="square" rtlCol="0">
            <a:spAutoFit/>
          </a:bodyPr>
          <a:lstStyle/>
          <a:p>
            <a:pPr marL="800100" lvl="1" indent="-342900">
              <a:lnSpc>
                <a:spcPct val="150000"/>
              </a:lnSpc>
              <a:buClr>
                <a:schemeClr val="accent1"/>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HTML, CSS, AJAX, JavaScript Bootstrap</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as front end</a:t>
            </a:r>
          </a:p>
          <a:p>
            <a:pPr marL="800100" lvl="1" indent="-342900">
              <a:lnSpc>
                <a:spcPct val="150000"/>
              </a:lnSpc>
              <a:buClr>
                <a:schemeClr val="accent1"/>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PHP, MySQL as back end</a:t>
            </a:r>
          </a:p>
          <a:p>
            <a:endParaRPr lang="en-US" dirty="0"/>
          </a:p>
        </p:txBody>
      </p:sp>
    </p:spTree>
    <p:extLst>
      <p:ext uri="{BB962C8B-B14F-4D97-AF65-F5344CB8AC3E}">
        <p14:creationId xmlns:p14="http://schemas.microsoft.com/office/powerpoint/2010/main" val="146000961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1555</TotalTime>
  <Words>417</Words>
  <Application>Microsoft Macintosh PowerPoint</Application>
  <PresentationFormat>Widescreen</PresentationFormat>
  <Paragraphs>104</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Calibri Light</vt:lpstr>
      <vt:lpstr>Candara</vt:lpstr>
      <vt:lpstr>Roboto</vt:lpstr>
      <vt:lpstr>Times New Roman</vt:lpstr>
      <vt:lpstr>Wingdings</vt:lpstr>
      <vt:lpstr>Retrospect</vt:lpstr>
      <vt:lpstr>“Hotel Booking Website”</vt:lpstr>
      <vt:lpstr>Introduction</vt:lpstr>
      <vt:lpstr>Project Aim And Objective</vt:lpstr>
      <vt:lpstr>Advantage Of The Developed System</vt:lpstr>
      <vt:lpstr>Features</vt:lpstr>
      <vt:lpstr>Structure Of The System</vt:lpstr>
      <vt:lpstr>Structure Of The System (Cont’d..)</vt:lpstr>
      <vt:lpstr>Structure Of The System (Cont’d..)</vt:lpstr>
      <vt:lpstr>Implementation</vt:lpstr>
      <vt:lpstr>Flow-chart</vt:lpstr>
      <vt:lpstr>Flow-chart</vt:lpstr>
      <vt:lpstr>Home Page</vt:lpstr>
      <vt:lpstr>Room Page</vt:lpstr>
      <vt:lpstr>Testimonials &amp; Facilities Page</vt:lpstr>
      <vt:lpstr>Facilities Page</vt:lpstr>
      <vt:lpstr>Management Team Page</vt:lpstr>
      <vt:lpstr>Login and Registration Form</vt:lpstr>
      <vt:lpstr>Login and Registration Form</vt:lpstr>
      <vt:lpstr>About Page</vt:lpstr>
      <vt:lpstr>Contact Page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USER</dc:creator>
  <cp:lastModifiedBy>Nayim Islam</cp:lastModifiedBy>
  <cp:revision>55</cp:revision>
  <dcterms:created xsi:type="dcterms:W3CDTF">2022-09-04T15:21:05Z</dcterms:created>
  <dcterms:modified xsi:type="dcterms:W3CDTF">2023-01-04T13:56:06Z</dcterms:modified>
</cp:coreProperties>
</file>